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"/>
  </p:notesMasterIdLst>
  <p:handoutMasterIdLst>
    <p:handoutMasterId r:id="rId5"/>
  </p:handoutMasterIdLst>
  <p:sldIdLst>
    <p:sldId id="258" r:id="rId2"/>
    <p:sldId id="259" r:id="rId3"/>
  </p:sldIdLst>
  <p:sldSz cx="6858000" cy="9144000" type="screen4x3"/>
  <p:notesSz cx="9926638" cy="679767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>
          <p15:clr>
            <a:srgbClr val="A4A3A4"/>
          </p15:clr>
        </p15:guide>
        <p15:guide id="2" pos="31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FF66CC"/>
    <a:srgbClr val="FF5050"/>
    <a:srgbClr val="FF9933"/>
    <a:srgbClr val="3366CC"/>
    <a:srgbClr val="9999FF"/>
    <a:srgbClr val="008000"/>
    <a:srgbClr val="FFCCCC"/>
    <a:srgbClr val="FF66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66" autoAdjust="0"/>
    <p:restoredTop sz="93088" autoAdjust="0"/>
  </p:normalViewPr>
  <p:slideViewPr>
    <p:cSldViewPr>
      <p:cViewPr>
        <p:scale>
          <a:sx n="100" d="100"/>
          <a:sy n="100" d="100"/>
        </p:scale>
        <p:origin x="2808" y="-79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-3912" y="-108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5" y="1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5" y="6456612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0028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5" y="1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821" y="1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/>
          <a:lstStyle>
            <a:lvl1pPr algn="r">
              <a:defRPr sz="1200"/>
            </a:lvl1pPr>
          </a:lstStyle>
          <a:p>
            <a:fld id="{D296EE0C-DCE7-4ED5-A0B4-0519EC5E86FE}" type="datetimeFigureOut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08438" y="511175"/>
            <a:ext cx="1909762" cy="2547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7081" tIns="48543" rIns="97081" bIns="48543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72" y="3228900"/>
            <a:ext cx="7941309" cy="3058953"/>
          </a:xfrm>
          <a:prstGeom prst="rect">
            <a:avLst/>
          </a:prstGeom>
        </p:spPr>
        <p:txBody>
          <a:bodyPr vert="horz" lIns="97081" tIns="48543" rIns="97081" bIns="48543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5" y="6456612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821" y="6456612"/>
            <a:ext cx="4301540" cy="339883"/>
          </a:xfrm>
          <a:prstGeom prst="rect">
            <a:avLst/>
          </a:prstGeom>
        </p:spPr>
        <p:txBody>
          <a:bodyPr vert="horz" lIns="97081" tIns="48543" rIns="97081" bIns="48543" rtlCol="0" anchor="b"/>
          <a:lstStyle>
            <a:lvl1pPr algn="r">
              <a:defRPr sz="1200"/>
            </a:lvl1pPr>
          </a:lstStyle>
          <a:p>
            <a:fld id="{7CCA10ED-68CA-425E-8476-D5994DE84F34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476020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A10ED-68CA-425E-8476-D5994DE84F34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6723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base" latinLnBrk="1"/>
            <a:endParaRPr lang="ko-KR" altLang="en-US" dirty="0"/>
          </a:p>
          <a:p>
            <a:pPr fontAlgn="base" latinLnBrk="1"/>
            <a:r>
              <a:rPr lang="en-US" altLang="ko-KR" b="1" dirty="0"/>
              <a:t>※</a:t>
            </a:r>
            <a:r>
              <a:rPr lang="ko-KR" altLang="en-US" b="1" dirty="0"/>
              <a:t>지구촌봉사대 시설봉사활동</a:t>
            </a:r>
            <a:r>
              <a:rPr lang="en-US" altLang="ko-KR" b="1" dirty="0"/>
              <a:t>※</a:t>
            </a:r>
            <a:endParaRPr lang="ko-KR" altLang="en-US" dirty="0"/>
          </a:p>
          <a:p>
            <a:pPr fontAlgn="base" latinLnBrk="1"/>
            <a:r>
              <a:rPr lang="en-US" altLang="ko-KR" dirty="0"/>
              <a:t>-</a:t>
            </a:r>
            <a:r>
              <a:rPr lang="ko-KR" altLang="en-US" dirty="0" err="1"/>
              <a:t>프로그램명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지구촌봉사대 시설봉사활동</a:t>
            </a:r>
          </a:p>
          <a:p>
            <a:pPr fontAlgn="base" latinLnBrk="1"/>
            <a:r>
              <a:rPr lang="en-US" altLang="ko-KR" dirty="0"/>
              <a:t>-</a:t>
            </a:r>
            <a:r>
              <a:rPr lang="ko-KR" altLang="en-US" dirty="0"/>
              <a:t>프로그램 소개 </a:t>
            </a:r>
            <a:r>
              <a:rPr lang="en-US" altLang="ko-KR" dirty="0"/>
              <a:t>: </a:t>
            </a:r>
            <a:r>
              <a:rPr lang="ko-KR" altLang="en-US" dirty="0"/>
              <a:t>센터봉사대인 지구촌 봉사대가 도움의 손길을 </a:t>
            </a:r>
            <a:r>
              <a:rPr lang="ko-KR" altLang="en-US" dirty="0" err="1"/>
              <a:t>필요로하는</a:t>
            </a:r>
            <a:r>
              <a:rPr lang="ko-KR" altLang="en-US" dirty="0"/>
              <a:t> </a:t>
            </a:r>
            <a:r>
              <a:rPr lang="ko-KR" altLang="en-US" dirty="0" err="1"/>
              <a:t>지역내</a:t>
            </a:r>
            <a:r>
              <a:rPr lang="ko-KR" altLang="en-US" dirty="0"/>
              <a:t> 사회복지시설로 찾아가 사랑과 나눔을 실천합니다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 latinLnBrk="1"/>
            <a:r>
              <a:rPr lang="en-US" altLang="ko-KR" dirty="0"/>
              <a:t>• </a:t>
            </a:r>
            <a:r>
              <a:rPr lang="ko-KR" altLang="en-US" dirty="0"/>
              <a:t>대상 </a:t>
            </a:r>
            <a:r>
              <a:rPr lang="en-US" altLang="ko-KR" dirty="0"/>
              <a:t>: </a:t>
            </a:r>
            <a:r>
              <a:rPr lang="ko-KR" altLang="en-US" dirty="0"/>
              <a:t>지구촌봉사대원</a:t>
            </a:r>
          </a:p>
          <a:p>
            <a:pPr fontAlgn="base" latinLnBrk="1"/>
            <a:r>
              <a:rPr lang="en-US" altLang="ko-KR" dirty="0"/>
              <a:t>• </a:t>
            </a:r>
            <a:r>
              <a:rPr lang="ko-KR" altLang="en-US" dirty="0"/>
              <a:t>일시 </a:t>
            </a:r>
            <a:r>
              <a:rPr lang="en-US" altLang="ko-KR" dirty="0"/>
              <a:t>: 2018.9.11.(</a:t>
            </a:r>
            <a:r>
              <a:rPr lang="ko-KR" altLang="en-US" dirty="0"/>
              <a:t>화</a:t>
            </a:r>
            <a:r>
              <a:rPr lang="en-US" altLang="ko-KR" dirty="0"/>
              <a:t>) 09:30~11:30 </a:t>
            </a:r>
            <a:endParaRPr lang="ko-KR" altLang="en-US" dirty="0"/>
          </a:p>
          <a:p>
            <a:pPr fontAlgn="base" latinLnBrk="1"/>
            <a:r>
              <a:rPr lang="en-US" altLang="ko-KR" dirty="0"/>
              <a:t>• </a:t>
            </a:r>
            <a:r>
              <a:rPr lang="ko-KR" altLang="en-US" dirty="0"/>
              <a:t>장소 </a:t>
            </a:r>
            <a:r>
              <a:rPr lang="en-US" altLang="ko-KR" dirty="0"/>
              <a:t>: </a:t>
            </a:r>
            <a:r>
              <a:rPr lang="ko-KR" altLang="en-US" dirty="0" err="1"/>
              <a:t>믿음의집</a:t>
            </a:r>
            <a:r>
              <a:rPr lang="en-US" altLang="ko-KR" dirty="0"/>
              <a:t>(</a:t>
            </a:r>
            <a:r>
              <a:rPr lang="ko-KR" altLang="en-US" dirty="0"/>
              <a:t>장애인생활시설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 latinLnBrk="1"/>
            <a:r>
              <a:rPr lang="en-US" altLang="ko-KR" dirty="0"/>
              <a:t>• </a:t>
            </a:r>
            <a:r>
              <a:rPr lang="ko-KR" altLang="en-US" dirty="0"/>
              <a:t>내용 </a:t>
            </a:r>
            <a:r>
              <a:rPr lang="en-US" altLang="ko-KR" dirty="0"/>
              <a:t>: </a:t>
            </a:r>
            <a:r>
              <a:rPr lang="ko-KR" altLang="en-US" dirty="0"/>
              <a:t>시설이용자 목욕 및 환경정비 </a:t>
            </a:r>
          </a:p>
          <a:p>
            <a:pPr fontAlgn="base" latinLnBrk="1"/>
            <a:r>
              <a:rPr lang="en-US" altLang="ko-KR" dirty="0"/>
              <a:t>• </a:t>
            </a:r>
            <a:r>
              <a:rPr lang="ko-KR" altLang="en-US" dirty="0"/>
              <a:t>신청 및 문의 </a:t>
            </a:r>
            <a:r>
              <a:rPr lang="en-US" altLang="ko-KR" dirty="0"/>
              <a:t>: 054)832-5440, </a:t>
            </a:r>
            <a:r>
              <a:rPr lang="ko-KR" altLang="en-US" dirty="0" err="1"/>
              <a:t>교육문화팀</a:t>
            </a:r>
            <a:r>
              <a:rPr lang="ko-KR" altLang="en-US" dirty="0"/>
              <a:t> 우병성</a:t>
            </a:r>
            <a:endParaRPr lang="en-US" altLang="ko-KR" dirty="0"/>
          </a:p>
          <a:p>
            <a:pPr fontAlgn="base" latinLnBrk="1"/>
            <a:endParaRPr lang="en-US" altLang="ko-KR" dirty="0"/>
          </a:p>
          <a:p>
            <a:pPr fontAlgn="base" latinLnBrk="1"/>
            <a:r>
              <a:rPr lang="ko-KR" altLang="en-US" dirty="0"/>
              <a:t>다문화 </a:t>
            </a:r>
            <a:r>
              <a:rPr lang="ko-KR" altLang="en-US" dirty="0" err="1"/>
              <a:t>실버벨</a:t>
            </a:r>
            <a:endParaRPr lang="ko-KR" altLang="en-US" dirty="0"/>
          </a:p>
          <a:p>
            <a:pPr fontAlgn="base" latinLnBrk="1"/>
            <a:r>
              <a:rPr lang="ko-KR" altLang="en-US" dirty="0"/>
              <a:t>대상 </a:t>
            </a:r>
            <a:r>
              <a:rPr lang="en-US" altLang="ko-KR" dirty="0"/>
              <a:t>: </a:t>
            </a:r>
            <a:r>
              <a:rPr lang="ko-KR" altLang="en-US" dirty="0"/>
              <a:t>의성군 거주 </a:t>
            </a:r>
            <a:r>
              <a:rPr lang="en-US" altLang="ko-KR" dirty="0"/>
              <a:t>60</a:t>
            </a:r>
            <a:r>
              <a:rPr lang="ko-KR" altLang="en-US" dirty="0" err="1"/>
              <a:t>세이상</a:t>
            </a:r>
            <a:r>
              <a:rPr lang="ko-KR" altLang="en-US" dirty="0"/>
              <a:t> 어르신</a:t>
            </a:r>
          </a:p>
          <a:p>
            <a:pPr fontAlgn="base" latinLnBrk="1"/>
            <a:r>
              <a:rPr lang="ko-KR" altLang="en-US" dirty="0"/>
              <a:t>일시 및 장소 </a:t>
            </a:r>
          </a:p>
          <a:p>
            <a:pPr fontAlgn="base" latinLnBrk="1"/>
            <a:r>
              <a:rPr lang="ko-KR" altLang="en-US" dirty="0"/>
              <a:t>   </a:t>
            </a:r>
            <a:r>
              <a:rPr lang="en-US" altLang="ko-KR" dirty="0"/>
              <a:t>2018.9.3.(</a:t>
            </a:r>
            <a:r>
              <a:rPr lang="ko-KR" altLang="en-US" dirty="0"/>
              <a:t>월</a:t>
            </a:r>
            <a:r>
              <a:rPr lang="en-US" altLang="ko-KR" dirty="0"/>
              <a:t>) 14:00~16:30, </a:t>
            </a:r>
            <a:r>
              <a:rPr lang="ko-KR" altLang="en-US" dirty="0" err="1"/>
              <a:t>탑리</a:t>
            </a:r>
            <a:r>
              <a:rPr lang="en-US" altLang="ko-KR" dirty="0"/>
              <a:t>2</a:t>
            </a:r>
            <a:r>
              <a:rPr lang="ko-KR" altLang="en-US" dirty="0"/>
              <a:t>리 경로당</a:t>
            </a:r>
          </a:p>
          <a:p>
            <a:pPr fontAlgn="base" latinLnBrk="1"/>
            <a:r>
              <a:rPr lang="ko-KR" altLang="en-US" dirty="0"/>
              <a:t>   </a:t>
            </a:r>
            <a:r>
              <a:rPr lang="en-US" altLang="ko-KR" dirty="0"/>
              <a:t>2018.9.11.(</a:t>
            </a:r>
            <a:r>
              <a:rPr lang="ko-KR" altLang="en-US" dirty="0"/>
              <a:t>화</a:t>
            </a:r>
            <a:r>
              <a:rPr lang="en-US" altLang="ko-KR" dirty="0"/>
              <a:t>) 14:00~16:30, </a:t>
            </a:r>
            <a:r>
              <a:rPr lang="ko-KR" altLang="en-US" dirty="0"/>
              <a:t>의성교회 교육관</a:t>
            </a:r>
          </a:p>
          <a:p>
            <a:pPr fontAlgn="base" latinLnBrk="1"/>
            <a:r>
              <a:rPr lang="ko-KR" altLang="en-US" dirty="0"/>
              <a:t>내용 </a:t>
            </a:r>
            <a:r>
              <a:rPr lang="en-US" altLang="ko-KR" dirty="0"/>
              <a:t>: </a:t>
            </a:r>
            <a:r>
              <a:rPr lang="ko-KR" altLang="en-US" dirty="0"/>
              <a:t>다문화이해교육</a:t>
            </a:r>
            <a:r>
              <a:rPr lang="en-US" altLang="ko-KR" dirty="0"/>
              <a:t>, </a:t>
            </a:r>
            <a:r>
              <a:rPr lang="ko-KR" altLang="en-US" dirty="0"/>
              <a:t>웃음치료</a:t>
            </a:r>
          </a:p>
          <a:p>
            <a:pPr fontAlgn="base" latinLnBrk="1"/>
            <a:endParaRPr lang="ko-KR" altLang="en-US" dirty="0"/>
          </a:p>
          <a:p>
            <a:pPr fontAlgn="base" latinLnBrk="1"/>
            <a:r>
              <a:rPr lang="en-US" altLang="ko-KR" dirty="0"/>
              <a:t>※</a:t>
            </a:r>
            <a:r>
              <a:rPr lang="ko-KR" altLang="en-US" dirty="0"/>
              <a:t>사전접수가 완료되었습니다</a:t>
            </a:r>
            <a:r>
              <a:rPr lang="en-US" altLang="ko-KR" dirty="0"/>
              <a:t>.</a:t>
            </a:r>
          </a:p>
          <a:p>
            <a:pPr fontAlgn="base" latinLnBrk="1"/>
            <a:endParaRPr lang="en-US" altLang="ko-KR" dirty="0"/>
          </a:p>
          <a:p>
            <a:pPr fontAlgn="base" latinLnBrk="1"/>
            <a:r>
              <a:rPr lang="ko-KR" altLang="en-US" dirty="0"/>
              <a:t>문의 </a:t>
            </a:r>
            <a:r>
              <a:rPr lang="en-US" altLang="ko-KR" dirty="0"/>
              <a:t>: 832-5440, </a:t>
            </a:r>
            <a:r>
              <a:rPr lang="ko-KR" altLang="en-US" dirty="0" err="1"/>
              <a:t>교육문화팀</a:t>
            </a:r>
            <a:r>
              <a:rPr lang="ko-KR" altLang="en-US" dirty="0"/>
              <a:t> 권선화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CA10ED-68CA-425E-8476-D5994DE84F34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7672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70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7F843-FEC6-4464-B0C7-DAF1E3FE16A0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9930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8CE7-BFCC-4286-8F56-54742F165B26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5964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7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17CD7-9A08-4F8D-8262-4CAA16AFDF0C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02290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A2FCA-80C4-4476-A405-48DAA5F92DCF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14898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21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9CF4D-E32F-4DF8-9DC9-5355D6DA352C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93169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59583-8891-4F27-B1AC-4086FEECF259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8682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71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71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A3920-10C6-476D-9A3D-D41481B1A3FD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07195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5EEB-7D90-43D9-89FC-4E5892425029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86785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AFBD-0168-4621-B889-736CC1D55243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81696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2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9" y="364070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2" y="1913470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1EDB6-C5A3-477B-B064-7C98DDC62026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9294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96E8A-BDF6-473E-8337-193356658720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14708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4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5685B-36D7-4A4C-9EE0-98C981AD435E}" type="datetime1">
              <a:rPr lang="ko-KR" altLang="en-US" smtClean="0"/>
              <a:t>2020-02-18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7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7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29115-6B25-4EDA-93F8-01CD000C16B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1319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uiseonggun.liveinkorea.kr/" TargetMode="External"/><Relationship Id="rId5" Type="http://schemas.openxmlformats.org/officeDocument/2006/relationships/hyperlink" Target="https://facebook.com/uiseongfamily" TargetMode="External"/><Relationship Id="rId4" Type="http://schemas.openxmlformats.org/officeDocument/2006/relationships/hyperlink" Target="http://uiseongfamily.familynet.or.k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양쪽 모서리가 둥근 사각형 53"/>
          <p:cNvSpPr/>
          <p:nvPr/>
        </p:nvSpPr>
        <p:spPr>
          <a:xfrm>
            <a:off x="279810" y="4779763"/>
            <a:ext cx="3001577" cy="1812048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3501047" y="2843808"/>
            <a:ext cx="317804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의성군 관내 성인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10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명정도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선착순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4.1.(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)~5.6.(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수요일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금요일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18:30~21:30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총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10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회기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일정은 다소 변경될 수 있음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980" dirty="0">
                <a:latin typeface="굴림" panose="020B0600000101010101" pitchFamily="50" charset="-127"/>
                <a:ea typeface="굴림" panose="020B0600000101010101" pitchFamily="50" charset="-127"/>
              </a:rPr>
              <a:t>센터 글로벌교육관</a:t>
            </a:r>
            <a:endParaRPr lang="en-US" altLang="ko-KR" sz="98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의성군 관내 성인 대상 미술치료를 통한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상담기법 습득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3.10.(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)~3.20.(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신청방법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신청서 작성 후 내방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이메일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팩스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9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0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0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832-5405, </a:t>
            </a:r>
            <a:r>
              <a:rPr lang="ko-KR" altLang="en-US" sz="900" b="1" dirty="0">
                <a:latin typeface="굴림" panose="020B0600000101010101" pitchFamily="50" charset="-127"/>
                <a:ea typeface="굴림" panose="020B0600000101010101" pitchFamily="50" charset="-127"/>
              </a:rPr>
              <a:t>상담</a:t>
            </a:r>
            <a:r>
              <a:rPr lang="en-US" altLang="ko-KR" sz="90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가족돌봄팀</a:t>
            </a:r>
            <a:r>
              <a:rPr lang="ko-KR" altLang="en-US" sz="90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9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오예옥</a:t>
            </a:r>
            <a:endParaRPr lang="en-US" altLang="ko-KR" sz="9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9810" y="217514"/>
            <a:ext cx="288871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dirty="0">
                <a:latin typeface="a심포니" panose="02020600000000000000" pitchFamily="18" charset="-127"/>
                <a:ea typeface="a심포니" panose="02020600000000000000" pitchFamily="18" charset="-127"/>
              </a:rPr>
              <a:t>2020</a:t>
            </a:r>
            <a:r>
              <a:rPr lang="ko-KR" altLang="en-US" dirty="0">
                <a:latin typeface="a심포니" panose="02020600000000000000" pitchFamily="18" charset="-127"/>
                <a:ea typeface="a심포니" panose="02020600000000000000" pitchFamily="18" charset="-127"/>
              </a:rPr>
              <a:t>년 </a:t>
            </a:r>
            <a:r>
              <a:rPr lang="en-US" altLang="ko-KR" dirty="0">
                <a:latin typeface="a심포니" panose="02020600000000000000" pitchFamily="18" charset="-127"/>
                <a:ea typeface="a심포니" panose="02020600000000000000" pitchFamily="18" charset="-127"/>
              </a:rPr>
              <a:t>3</a:t>
            </a:r>
            <a:r>
              <a:rPr lang="ko-KR" altLang="en-US" dirty="0">
                <a:latin typeface="a심포니" panose="02020600000000000000" pitchFamily="18" charset="-127"/>
                <a:ea typeface="a심포니" panose="02020600000000000000" pitchFamily="18" charset="-127"/>
              </a:rPr>
              <a:t>월</a:t>
            </a:r>
            <a:endParaRPr lang="en-US" altLang="ko-KR" dirty="0">
              <a:latin typeface="a심포니" panose="02020600000000000000" pitchFamily="18" charset="-127"/>
              <a:ea typeface="a심포니" panose="02020600000000000000" pitchFamily="18" charset="-127"/>
            </a:endParaRPr>
          </a:p>
          <a:p>
            <a:pPr algn="r"/>
            <a:r>
              <a:rPr lang="ko-KR" altLang="en-US" sz="3200" dirty="0">
                <a:solidFill>
                  <a:srgbClr val="FF66CC"/>
                </a:solidFill>
                <a:latin typeface="a심포니" panose="02020600000000000000" pitchFamily="18" charset="-127"/>
                <a:ea typeface="a심포니" panose="02020600000000000000" pitchFamily="18" charset="-127"/>
              </a:rPr>
              <a:t>프로그램 안내</a:t>
            </a:r>
          </a:p>
        </p:txBody>
      </p:sp>
      <p:pic>
        <p:nvPicPr>
          <p:cNvPr id="61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3163" y="1168007"/>
            <a:ext cx="483724" cy="483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" name="TextBox 62"/>
          <p:cNvSpPr txBox="1"/>
          <p:nvPr/>
        </p:nvSpPr>
        <p:spPr>
          <a:xfrm>
            <a:off x="3522046" y="1158135"/>
            <a:ext cx="26187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패밀리넷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  <a:hlinkClick r:id="rId4"/>
              </a:rPr>
              <a:t>http://uiseongfamily.familynet.or.kr</a:t>
            </a:r>
            <a:r>
              <a:rPr lang="ko-KR" altLang="en-US" sz="800" dirty="0"/>
              <a:t> </a:t>
            </a:r>
            <a:endParaRPr lang="en-US" altLang="ko-KR" sz="800" dirty="0"/>
          </a:p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 err="1">
                <a:latin typeface="굴림" panose="020B0600000101010101" pitchFamily="50" charset="-127"/>
                <a:ea typeface="굴림" panose="020B0600000101010101" pitchFamily="50" charset="-127"/>
              </a:rPr>
              <a:t>페이스북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  <a:hlinkClick r:id="rId5"/>
              </a:rPr>
              <a:t>https://facebook.com/uiseongfamily</a:t>
            </a:r>
            <a:endParaRPr lang="en-US" altLang="ko-KR" sz="8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 err="1">
                <a:latin typeface="굴림" panose="020B0600000101010101" pitchFamily="50" charset="-127"/>
                <a:ea typeface="굴림" panose="020B0600000101010101" pitchFamily="50" charset="-127"/>
              </a:rPr>
              <a:t>다누리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  <a:hlinkClick r:id="rId6"/>
              </a:rPr>
              <a:t>http://www.uiseonggun.liveinkorea.kr</a:t>
            </a:r>
            <a:endParaRPr lang="en-US" altLang="ko-KR" sz="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30684" y="1190066"/>
            <a:ext cx="3321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경북 의성군 의성읍 후죽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1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길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21,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우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)37337 </a:t>
            </a:r>
            <a:r>
              <a:rPr lang="ko-KR" altLang="en-US" sz="800" dirty="0"/>
              <a:t>  </a:t>
            </a:r>
            <a:endParaRPr lang="en-US" altLang="ko-KR" sz="800" dirty="0"/>
          </a:p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대표전화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054)832-5440 </a:t>
            </a:r>
            <a:r>
              <a:rPr lang="ko-KR" altLang="en-US" sz="800" dirty="0"/>
              <a:t> </a:t>
            </a:r>
            <a:r>
              <a:rPr lang="ko-KR" altLang="en-US" sz="800" dirty="0">
                <a:latin typeface="굴림"/>
                <a:ea typeface="굴림"/>
              </a:rPr>
              <a:t>▪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팩스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054)832-5442</a:t>
            </a:r>
          </a:p>
          <a:p>
            <a:r>
              <a:rPr lang="ko-KR" altLang="en-US" sz="800" dirty="0">
                <a:latin typeface="굴림"/>
                <a:ea typeface="굴림"/>
              </a:rPr>
              <a:t>▪ 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상담전화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054)832-5405 </a:t>
            </a:r>
            <a:r>
              <a:rPr lang="ko-KR" altLang="en-US" sz="800" dirty="0"/>
              <a:t> </a:t>
            </a:r>
            <a:r>
              <a:rPr lang="ko-KR" altLang="en-US" sz="800" dirty="0">
                <a:latin typeface="굴림"/>
                <a:ea typeface="굴림"/>
              </a:rPr>
              <a:t>▪ </a:t>
            </a:r>
            <a:r>
              <a:rPr lang="ko-KR" altLang="en-US" sz="800" dirty="0">
                <a:latin typeface="굴림" panose="020B0600000101010101" pitchFamily="50" charset="-127"/>
                <a:ea typeface="굴림" panose="020B0600000101010101" pitchFamily="50" charset="-127"/>
              </a:rPr>
              <a:t>아이돌봄지원사업 </a:t>
            </a:r>
            <a:r>
              <a:rPr lang="en-US" altLang="ko-KR" sz="800" dirty="0">
                <a:latin typeface="굴림" panose="020B0600000101010101" pitchFamily="50" charset="-127"/>
                <a:ea typeface="굴림" panose="020B0600000101010101" pitchFamily="50" charset="-127"/>
              </a:rPr>
              <a:t>: 054)832-5449</a:t>
            </a:r>
            <a:endParaRPr lang="ko-KR" altLang="en-US" sz="800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cxnSp>
        <p:nvCxnSpPr>
          <p:cNvPr id="16" name="직선 연결선 15"/>
          <p:cNvCxnSpPr/>
          <p:nvPr/>
        </p:nvCxnSpPr>
        <p:spPr>
          <a:xfrm>
            <a:off x="0" y="1158135"/>
            <a:ext cx="6858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직선 연결선 65"/>
          <p:cNvCxnSpPr/>
          <p:nvPr/>
        </p:nvCxnSpPr>
        <p:spPr>
          <a:xfrm>
            <a:off x="0" y="1651731"/>
            <a:ext cx="6858000" cy="0"/>
          </a:xfrm>
          <a:prstGeom prst="line">
            <a:avLst/>
          </a:prstGeom>
          <a:ln w="3175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양쪽 모서리가 둥근 사각형 97"/>
          <p:cNvSpPr/>
          <p:nvPr/>
        </p:nvSpPr>
        <p:spPr>
          <a:xfrm>
            <a:off x="3495533" y="4932040"/>
            <a:ext cx="3001577" cy="3993206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80212" y="8858486"/>
            <a:ext cx="277788" cy="285514"/>
          </a:xfrm>
        </p:spPr>
        <p:txBody>
          <a:bodyPr/>
          <a:lstStyle/>
          <a:p>
            <a:fld id="{D2C29115-6B25-4EDA-93F8-01CD000C16B1}" type="slidenum">
              <a:rPr lang="ko-KR" altLang="en-US" smtClean="0"/>
              <a:t>1</a:t>
            </a:fld>
            <a:endParaRPr lang="ko-KR" altLang="en-US" dirty="0"/>
          </a:p>
        </p:txBody>
      </p:sp>
      <p:sp>
        <p:nvSpPr>
          <p:cNvPr id="58" name="양쪽 모서리가 둥근 사각형 57"/>
          <p:cNvSpPr/>
          <p:nvPr/>
        </p:nvSpPr>
        <p:spPr>
          <a:xfrm>
            <a:off x="264494" y="1907705"/>
            <a:ext cx="3001577" cy="2512017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0" name="양쪽 모서리가 둥근 사각형 59"/>
          <p:cNvSpPr/>
          <p:nvPr/>
        </p:nvSpPr>
        <p:spPr>
          <a:xfrm>
            <a:off x="252547" y="1835697"/>
            <a:ext cx="3034734" cy="54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원어민과 함께하는 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en-US" altLang="ko-KR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‘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다국어교실 일취월장＇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57067" y="2779434"/>
            <a:ext cx="3060683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의성군 거주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20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세 이상 지역주민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2020.3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~2020.11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글로벌교육관 및 가족교육실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중국어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입문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초급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베트남어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입문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초급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기초회화수업 및 문화이해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2.17.(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)~3.18.(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), 18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시 까지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     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선착순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15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명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인원 초과시 대기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신청방법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신청서 작성 후 내방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이메일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팩스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9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교육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10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문화팀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 김나영</a:t>
            </a:r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0348" y="2366332"/>
            <a:ext cx="308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결혼이민자의 재능을 활용하여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이들의 모국어를 무료로 교육합니다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32" name="양쪽 모서리가 둥근 사각형 31"/>
          <p:cNvSpPr/>
          <p:nvPr/>
        </p:nvSpPr>
        <p:spPr>
          <a:xfrm>
            <a:off x="3506561" y="1979109"/>
            <a:ext cx="3001577" cy="2664899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양쪽 모서리가 둥근 사각형 34"/>
          <p:cNvSpPr/>
          <p:nvPr/>
        </p:nvSpPr>
        <p:spPr>
          <a:xfrm>
            <a:off x="3506562" y="1835695"/>
            <a:ext cx="3012603" cy="54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상담사 양성교육</a:t>
            </a:r>
            <a:r>
              <a:rPr lang="en-US" altLang="ko-KR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_</a:t>
            </a:r>
            <a:r>
              <a:rPr lang="ko-KR" altLang="en-US" sz="1600" dirty="0" err="1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미술심리상담가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과정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476666" y="2411760"/>
            <a:ext cx="308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16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미술치료를 기반으로 하는 심리상담사 입문과정</a:t>
            </a:r>
            <a:endParaRPr lang="en-US" altLang="ko-KR" sz="116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16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전문상담가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로서 역량을 다지게 되는 소중한 시간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73" name="양쪽 모서리가 둥근 사각형 72"/>
          <p:cNvSpPr/>
          <p:nvPr/>
        </p:nvSpPr>
        <p:spPr>
          <a:xfrm>
            <a:off x="280190" y="7020272"/>
            <a:ext cx="3001577" cy="1932156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TextBox 50"/>
          <p:cNvSpPr txBox="1"/>
          <p:nvPr/>
        </p:nvSpPr>
        <p:spPr>
          <a:xfrm>
            <a:off x="260648" y="7740352"/>
            <a:ext cx="320734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결혼이민여성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산모 및 신생아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연중수시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산모도우미연계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동일한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출신국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또는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인근지역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산모도우미배정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),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출산용품지원</a:t>
            </a:r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신청방법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신청서 작성 후 내방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이메일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팩스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교육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10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문화팀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0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딘티타오</a:t>
            </a:r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2" name="양쪽 모서리가 둥근 사각형 51"/>
          <p:cNvSpPr/>
          <p:nvPr/>
        </p:nvSpPr>
        <p:spPr>
          <a:xfrm>
            <a:off x="276511" y="6774630"/>
            <a:ext cx="3023669" cy="4616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err="1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산모도무미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연계 및 출산용품지원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462019" y="5868144"/>
            <a:ext cx="3207341" cy="28084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결혼이민자 및 중도입국자녀 등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3.10.(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)~11.25.(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센터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가족교육실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목적별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체계적인 한국어교육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교육일정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- </a:t>
            </a:r>
            <a:r>
              <a:rPr lang="en-US" altLang="ko-KR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TOPIK</a:t>
            </a:r>
            <a:r>
              <a:rPr lang="en-US" altLang="ko-KR" sz="1000" dirty="0" err="1"/>
              <a:t>Ⅰ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: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개강일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3.10.(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)/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매주 수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09:00~12:00</a:t>
            </a: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- </a:t>
            </a:r>
            <a:r>
              <a:rPr lang="en-US" altLang="ko-KR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TOPIK</a:t>
            </a:r>
            <a:r>
              <a:rPr lang="en-US" altLang="ko-KR" sz="1000" dirty="0" err="1"/>
              <a:t>Ⅱ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: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개강일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3.9.(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화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)/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매주 화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09:00~12:00</a:t>
            </a: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-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자녀학습지도를 위한 한국어교육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개강일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3.9.(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)/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화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18:30~20:30</a:t>
            </a: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-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취업을 위한 한국어교육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개강일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3.10.(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)/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수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18:30~20:30</a:t>
            </a: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*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영유아 자녀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동반시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아이돌봄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서비스 제공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유의사항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① 방문교육 참여자는 센터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집합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한국어교육 참여가     </a:t>
            </a:r>
            <a:endParaRPr lang="en-US" altLang="ko-KR" sz="95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     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불가능합니다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</a:p>
          <a:p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  ② 교재비는 유료화됨에 따라 별도 </a:t>
            </a:r>
            <a:r>
              <a:rPr lang="ko-KR" altLang="en-US" sz="950" dirty="0" err="1">
                <a:latin typeface="굴림" panose="020B0600000101010101" pitchFamily="50" charset="-127"/>
                <a:ea typeface="굴림" panose="020B0600000101010101" pitchFamily="50" charset="-127"/>
              </a:rPr>
              <a:t>구매하셔야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 합니다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.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8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5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5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950" b="1" dirty="0">
                <a:latin typeface="굴림" panose="020B0600000101010101" pitchFamily="50" charset="-127"/>
                <a:ea typeface="굴림" panose="020B0600000101010101" pitchFamily="50" charset="-127"/>
              </a:rPr>
              <a:t>특화</a:t>
            </a:r>
            <a:r>
              <a:rPr lang="en-US" altLang="ko-KR" sz="95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50" b="1" dirty="0">
                <a:latin typeface="굴림" panose="020B0600000101010101" pitchFamily="50" charset="-127"/>
                <a:ea typeface="굴림" panose="020B0600000101010101" pitchFamily="50" charset="-127"/>
              </a:rPr>
              <a:t>운영지원팀 홍지영</a:t>
            </a:r>
            <a:endParaRPr lang="en-US" altLang="ko-KR" sz="95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5" name="양쪽 모서리가 둥근 사각형 44"/>
          <p:cNvSpPr/>
          <p:nvPr/>
        </p:nvSpPr>
        <p:spPr>
          <a:xfrm>
            <a:off x="3499167" y="4839151"/>
            <a:ext cx="3023669" cy="46166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한국어교육 개강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478373" y="5364088"/>
            <a:ext cx="308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한국어학습에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대한 욕구충족과 언어실력 향상을 위한</a:t>
            </a:r>
            <a:b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</a:b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집합 한국어교육을 실시합니다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pic>
        <p:nvPicPr>
          <p:cNvPr id="30" name="그림 2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29" y="405586"/>
            <a:ext cx="3285472" cy="646123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3654092" y="203235"/>
            <a:ext cx="274598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050" dirty="0">
                <a:solidFill>
                  <a:schemeClr val="accent5">
                    <a:lumMod val="75000"/>
                  </a:schemeClr>
                </a:solidFill>
                <a:latin typeface="a심포니" panose="02020600000000000000" pitchFamily="18" charset="-127"/>
                <a:ea typeface="a심포니" panose="02020600000000000000" pitchFamily="18" charset="-127"/>
              </a:rPr>
              <a:t>모든 가정의 행복한 내일을 디자인합니다</a:t>
            </a:r>
            <a:r>
              <a:rPr lang="en-US" altLang="ko-KR" sz="1050" dirty="0">
                <a:solidFill>
                  <a:schemeClr val="accent5">
                    <a:lumMod val="75000"/>
                  </a:schemeClr>
                </a:solidFill>
                <a:latin typeface="a심포니" panose="02020600000000000000" pitchFamily="18" charset="-127"/>
                <a:ea typeface="a심포니" panose="02020600000000000000" pitchFamily="18" charset="-127"/>
              </a:rPr>
              <a:t>.</a:t>
            </a:r>
            <a:endParaRPr lang="ko-KR" altLang="en-US" sz="1050" dirty="0">
              <a:solidFill>
                <a:schemeClr val="accent5">
                  <a:lumMod val="75000"/>
                </a:schemeClr>
              </a:solidFill>
              <a:latin typeface="a심포니" panose="02020600000000000000" pitchFamily="18" charset="-127"/>
              <a:ea typeface="a심포니" panose="02020600000000000000" pitchFamily="18" charset="-127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42818" y="7248144"/>
            <a:ext cx="308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결혼이민여성 산모와 신생아의 건강한 회복과 성장을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위해 산모도우미와 출산용품을 지원합니다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FB89FBE-29E9-4460-87FC-AF0A9833D301}"/>
              </a:ext>
            </a:extLst>
          </p:cNvPr>
          <p:cNvSpPr txBox="1"/>
          <p:nvPr/>
        </p:nvSpPr>
        <p:spPr>
          <a:xfrm>
            <a:off x="279810" y="5070215"/>
            <a:ext cx="3089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맞춤형 산모도우미 파견을 위한 산모도우미 양성교육을 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진행합니다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8CA3F5A-A4C1-4BC1-95A3-1426675F9495}"/>
              </a:ext>
            </a:extLst>
          </p:cNvPr>
          <p:cNvSpPr txBox="1"/>
          <p:nvPr/>
        </p:nvSpPr>
        <p:spPr>
          <a:xfrm>
            <a:off x="268753" y="5531880"/>
            <a:ext cx="3161468" cy="100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결혼이민여성 선착순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15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명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임산부 우대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: 3.10.(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)~3.26.(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화요일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목요일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6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회기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13:30~16:30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센터 글로벌교육관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97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7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7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970" b="1" dirty="0">
                <a:latin typeface="굴림" panose="020B0600000101010101" pitchFamily="50" charset="-127"/>
                <a:ea typeface="굴림" panose="020B0600000101010101" pitchFamily="50" charset="-127"/>
              </a:rPr>
              <a:t>교육</a:t>
            </a:r>
            <a:r>
              <a:rPr lang="en-US" altLang="ko-KR" sz="97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7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문화팀</a:t>
            </a:r>
            <a:r>
              <a:rPr lang="ko-KR" altLang="en-US" sz="97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97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딘티타오</a:t>
            </a:r>
            <a:endParaRPr lang="en-US" altLang="ko-KR" sz="97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1" name="양쪽 모서리가 둥근 사각형 59">
            <a:extLst>
              <a:ext uri="{FF2B5EF4-FFF2-40B4-BE49-F238E27FC236}">
                <a16:creationId xmlns:a16="http://schemas.microsoft.com/office/drawing/2014/main" id="{CB56A14A-F807-4D28-8033-E106774177EA}"/>
              </a:ext>
            </a:extLst>
          </p:cNvPr>
          <p:cNvSpPr/>
          <p:nvPr/>
        </p:nvSpPr>
        <p:spPr>
          <a:xfrm>
            <a:off x="260648" y="4572000"/>
            <a:ext cx="3034734" cy="455824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산모도우미 양성교육</a:t>
            </a:r>
          </a:p>
        </p:txBody>
      </p:sp>
    </p:spTree>
    <p:extLst>
      <p:ext uri="{BB962C8B-B14F-4D97-AF65-F5344CB8AC3E}">
        <p14:creationId xmlns:p14="http://schemas.microsoft.com/office/powerpoint/2010/main" val="408456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491313" y="6379453"/>
            <a:ext cx="3114826" cy="496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선거교육 및 모의선거체험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4. 7.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950" dirty="0" err="1">
                <a:latin typeface="굴림" panose="020B0600000101010101" pitchFamily="50" charset="-127"/>
                <a:ea typeface="굴림" panose="020B0600000101010101" pitchFamily="50" charset="-127"/>
              </a:rPr>
              <a:t>다재다능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 부모자녀관계형성 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: 4. 26.</a:t>
            </a:r>
          </a:p>
        </p:txBody>
      </p:sp>
      <p:sp>
        <p:nvSpPr>
          <p:cNvPr id="27" name="양쪽 모서리가 둥근 사각형 26"/>
          <p:cNvSpPr/>
          <p:nvPr/>
        </p:nvSpPr>
        <p:spPr>
          <a:xfrm>
            <a:off x="3491313" y="5629154"/>
            <a:ext cx="3001577" cy="1228694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양쪽 모서리가 둥근 사각형 27"/>
          <p:cNvSpPr/>
          <p:nvPr/>
        </p:nvSpPr>
        <p:spPr>
          <a:xfrm>
            <a:off x="3491314" y="5440972"/>
            <a:ext cx="3012603" cy="427172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latin typeface="a카툰" panose="02020600000000000000" pitchFamily="18" charset="-127"/>
                <a:ea typeface="a카툰" panose="02020600000000000000" pitchFamily="18" charset="-127"/>
              </a:rPr>
              <a:t>미리 보는 </a:t>
            </a:r>
            <a:r>
              <a:rPr lang="en-US" altLang="ko-KR" sz="1600" dirty="0">
                <a:latin typeface="a카툰" panose="02020600000000000000" pitchFamily="18" charset="-127"/>
                <a:ea typeface="a카툰" panose="02020600000000000000" pitchFamily="18" charset="-127"/>
              </a:rPr>
              <a:t>4</a:t>
            </a:r>
            <a:r>
              <a:rPr lang="ko-KR" altLang="en-US" sz="1600" dirty="0">
                <a:latin typeface="a카툰" panose="02020600000000000000" pitchFamily="18" charset="-127"/>
                <a:ea typeface="a카툰" panose="02020600000000000000" pitchFamily="18" charset="-127"/>
              </a:rPr>
              <a:t>월 프로그램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411873" y="5910535"/>
            <a:ext cx="3201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다양한 가족 누구나 교육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,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상담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, 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문화 프로그램을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한 곳에서 이용할 수 있습니다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77619" y="7380312"/>
            <a:ext cx="2986167" cy="12105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월</a:t>
            </a:r>
            <a:r>
              <a:rPr lang="en-US" altLang="ko-KR" sz="1000" dirty="0"/>
              <a:t>‧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수요일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09:00~21:00(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연장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매주 화</a:t>
            </a:r>
            <a:r>
              <a:rPr lang="en-US" altLang="ko-KR" sz="1000" dirty="0"/>
              <a:t>‧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목</a:t>
            </a:r>
            <a:r>
              <a:rPr lang="en-US" altLang="ko-KR" sz="1000" dirty="0"/>
              <a:t>‧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금요일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09:00~18:00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3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 첫 번째 토요일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(3.7.)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09:00~13:00 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3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 첫 번째 일요일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(3.8.)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12:00~16:00</a:t>
            </a:r>
          </a:p>
          <a:p>
            <a:pPr marL="171450" indent="-171450">
              <a:lnSpc>
                <a:spcPct val="150000"/>
              </a:lnSpc>
              <a:buFont typeface="Arial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점심시간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12:00~13:00</a:t>
            </a:r>
          </a:p>
        </p:txBody>
      </p:sp>
      <p:sp>
        <p:nvSpPr>
          <p:cNvPr id="40" name="양쪽 모서리가 둥근 사각형 39"/>
          <p:cNvSpPr/>
          <p:nvPr/>
        </p:nvSpPr>
        <p:spPr>
          <a:xfrm>
            <a:off x="3485798" y="7236800"/>
            <a:ext cx="3001577" cy="1367292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>
          <a:xfrm>
            <a:off x="6580212" y="8858486"/>
            <a:ext cx="277788" cy="285514"/>
          </a:xfrm>
        </p:spPr>
        <p:txBody>
          <a:bodyPr/>
          <a:lstStyle/>
          <a:p>
            <a:fld id="{D2C29115-6B25-4EDA-93F8-01CD000C16B1}" type="slidenum">
              <a:rPr lang="ko-KR" altLang="en-US" smtClean="0"/>
              <a:t>2</a:t>
            </a:fld>
            <a:endParaRPr lang="ko-KR" altLang="en-US" dirty="0"/>
          </a:p>
        </p:txBody>
      </p:sp>
      <p:sp>
        <p:nvSpPr>
          <p:cNvPr id="43" name="양쪽 모서리가 둥근 사각형 42"/>
          <p:cNvSpPr/>
          <p:nvPr/>
        </p:nvSpPr>
        <p:spPr>
          <a:xfrm>
            <a:off x="280191" y="8748464"/>
            <a:ext cx="6207184" cy="298292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4678" y="8748464"/>
            <a:ext cx="6223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800" dirty="0">
                <a:latin typeface="굴림"/>
                <a:ea typeface="굴림"/>
              </a:rPr>
              <a:t>‘</a:t>
            </a:r>
            <a:r>
              <a:rPr lang="ko-KR" altLang="en-US" sz="800" dirty="0">
                <a:latin typeface="굴림"/>
                <a:ea typeface="굴림"/>
              </a:rPr>
              <a:t>의성군건강가정</a:t>
            </a:r>
            <a:r>
              <a:rPr lang="en-US" altLang="ko-KR" sz="800" dirty="0">
                <a:latin typeface="굴림"/>
                <a:ea typeface="굴림"/>
              </a:rPr>
              <a:t>·</a:t>
            </a:r>
            <a:r>
              <a:rPr lang="ko-KR" altLang="en-US" sz="800" dirty="0">
                <a:latin typeface="굴림"/>
                <a:ea typeface="굴림"/>
              </a:rPr>
              <a:t>다문화가족지원센터</a:t>
            </a:r>
            <a:r>
              <a:rPr lang="en-US" altLang="ko-KR" sz="800" dirty="0">
                <a:latin typeface="굴림"/>
                <a:ea typeface="굴림"/>
              </a:rPr>
              <a:t>’</a:t>
            </a:r>
            <a:r>
              <a:rPr lang="ko-KR" altLang="en-US" sz="800" dirty="0">
                <a:latin typeface="굴림"/>
                <a:ea typeface="굴림"/>
              </a:rPr>
              <a:t> 홈페이지에서 자세한 일정과 내용 확인 및 참가신청서를 다운로드 할 수 있습니다</a:t>
            </a:r>
            <a:r>
              <a:rPr lang="en-US" altLang="ko-KR" sz="800" dirty="0">
                <a:latin typeface="굴림"/>
                <a:ea typeface="굴림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800" dirty="0">
                <a:latin typeface="굴림"/>
                <a:ea typeface="굴림"/>
              </a:rPr>
              <a:t>상기 일정은 사정에 따라 변경될 수 있습니다</a:t>
            </a:r>
            <a:r>
              <a:rPr lang="en-US" altLang="ko-KR" sz="800" dirty="0">
                <a:latin typeface="굴림"/>
                <a:ea typeface="굴림"/>
              </a:rPr>
              <a:t>.</a:t>
            </a:r>
            <a:endParaRPr lang="ko-KR" altLang="en-US" sz="800" dirty="0">
              <a:latin typeface="굴림"/>
              <a:ea typeface="굴림"/>
            </a:endParaRPr>
          </a:p>
        </p:txBody>
      </p:sp>
      <p:pic>
        <p:nvPicPr>
          <p:cNvPr id="1026" name="Picture 2" descr="C:\Users\김예진\AppData\Local\Microsoft\Windows\INetCache\IE\KTY90F7J\magnifier-24270_960_720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29703" y="5549393"/>
            <a:ext cx="306078" cy="33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양쪽 모서리가 둥근 사각형 79"/>
          <p:cNvSpPr/>
          <p:nvPr/>
        </p:nvSpPr>
        <p:spPr>
          <a:xfrm>
            <a:off x="3491314" y="7015396"/>
            <a:ext cx="3012603" cy="401219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latin typeface="a카툰" panose="02020600000000000000" pitchFamily="18" charset="-127"/>
                <a:ea typeface="a카툰" panose="02020600000000000000" pitchFamily="18" charset="-127"/>
              </a:rPr>
              <a:t>2020</a:t>
            </a:r>
            <a:r>
              <a:rPr lang="ko-KR" altLang="en-US" sz="1600" dirty="0">
                <a:latin typeface="a카툰" panose="02020600000000000000" pitchFamily="18" charset="-127"/>
                <a:ea typeface="a카툰" panose="02020600000000000000" pitchFamily="18" charset="-127"/>
              </a:rPr>
              <a:t>년 </a:t>
            </a:r>
            <a:r>
              <a:rPr lang="en-US" altLang="ko-KR" sz="1600" dirty="0">
                <a:latin typeface="a카툰" panose="02020600000000000000" pitchFamily="18" charset="-127"/>
                <a:ea typeface="a카툰" panose="02020600000000000000" pitchFamily="18" charset="-127"/>
              </a:rPr>
              <a:t>3</a:t>
            </a:r>
            <a:r>
              <a:rPr lang="ko-KR" altLang="en-US" sz="1600" dirty="0">
                <a:latin typeface="a카툰" panose="02020600000000000000" pitchFamily="18" charset="-127"/>
                <a:ea typeface="a카툰" panose="02020600000000000000" pitchFamily="18" charset="-127"/>
              </a:rPr>
              <a:t>월 센터이용시간 안내</a:t>
            </a:r>
          </a:p>
        </p:txBody>
      </p:sp>
      <p:sp>
        <p:nvSpPr>
          <p:cNvPr id="60" name="양쪽 모서리가 둥근 사각형 59"/>
          <p:cNvSpPr/>
          <p:nvPr/>
        </p:nvSpPr>
        <p:spPr>
          <a:xfrm>
            <a:off x="197065" y="395536"/>
            <a:ext cx="3013200" cy="2119068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양쪽 모서리가 둥근 사각형 31"/>
          <p:cNvSpPr/>
          <p:nvPr/>
        </p:nvSpPr>
        <p:spPr>
          <a:xfrm>
            <a:off x="198954" y="6376478"/>
            <a:ext cx="3001577" cy="2227614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양쪽 모서리가 둥근 사각형 33"/>
          <p:cNvSpPr/>
          <p:nvPr/>
        </p:nvSpPr>
        <p:spPr>
          <a:xfrm>
            <a:off x="203831" y="6264248"/>
            <a:ext cx="3012603" cy="54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58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이중언어강사 활용 베트남어반</a:t>
            </a:r>
            <a:endParaRPr lang="en-US" altLang="ko-KR" sz="158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86039" y="7236296"/>
            <a:ext cx="309894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의성군 거주 아동 및 청소년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2020.</a:t>
            </a:r>
            <a:r>
              <a:rPr lang="en-US" altLang="ko-KR" sz="900" dirty="0">
                <a:latin typeface="굴림" panose="020B0600000101010101" pitchFamily="50" charset="-127"/>
                <a:ea typeface="굴림" panose="020B0600000101010101" pitchFamily="50" charset="-127"/>
              </a:rPr>
              <a:t>3</a:t>
            </a:r>
            <a:r>
              <a:rPr lang="ko-KR" altLang="en-US" sz="9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900" dirty="0">
                <a:latin typeface="굴림" panose="020B0600000101010101" pitchFamily="50" charset="-127"/>
                <a:ea typeface="굴림" panose="020B0600000101010101" pitchFamily="50" charset="-127"/>
              </a:rPr>
              <a:t>~2020.11</a:t>
            </a:r>
            <a:r>
              <a:rPr lang="ko-KR" altLang="en-US" sz="9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endParaRPr lang="en-US" altLang="ko-KR" sz="9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센터 글로벌교육관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베트남어 기초교육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상시모집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신청방법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내방 및 전화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 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교육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100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문화팀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  김나영</a:t>
            </a:r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B994DC2-0AA9-4192-8046-6712FDE0FC4E}"/>
              </a:ext>
            </a:extLst>
          </p:cNvPr>
          <p:cNvSpPr txBox="1"/>
          <p:nvPr/>
        </p:nvSpPr>
        <p:spPr>
          <a:xfrm>
            <a:off x="200561" y="899592"/>
            <a:ext cx="3089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다문화가족 자녀의 건강한 성장을 위한 첫걸음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!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722213B-C315-46A4-B286-E0E9BA0948F5}"/>
              </a:ext>
            </a:extLst>
          </p:cNvPr>
          <p:cNvSpPr txBox="1"/>
          <p:nvPr/>
        </p:nvSpPr>
        <p:spPr>
          <a:xfrm>
            <a:off x="203831" y="1115616"/>
            <a:ext cx="3065077" cy="13126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spc="-100" dirty="0" err="1">
                <a:latin typeface="굴림" panose="020B0600000101010101" pitchFamily="50" charset="-127"/>
                <a:ea typeface="굴림" panose="020B0600000101010101" pitchFamily="50" charset="-127"/>
              </a:rPr>
              <a:t>의성군다문화가족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000" spc="-100" dirty="0" err="1">
                <a:latin typeface="굴림" panose="020B0600000101010101" pitchFamily="50" charset="-127"/>
                <a:ea typeface="굴림" panose="020B0600000101010101" pitchFamily="50" charset="-127"/>
              </a:rPr>
              <a:t>학령기자녀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(3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학년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~6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학년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3.5.(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)~3.27.(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센터 또는 가정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초기면접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사회성발달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미래설계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가족관계향상                      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프로그램 등 차후 단계별 실시 예정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특화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3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운영지원팀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홍지영</a:t>
            </a:r>
            <a:endParaRPr lang="en-US" altLang="ko-KR" sz="93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4" name="양쪽 모서리가 둥근 사각형 76">
            <a:extLst>
              <a:ext uri="{FF2B5EF4-FFF2-40B4-BE49-F238E27FC236}">
                <a16:creationId xmlns:a16="http://schemas.microsoft.com/office/drawing/2014/main" id="{29D204DD-C456-47CB-B592-05693F4519D6}"/>
              </a:ext>
            </a:extLst>
          </p:cNvPr>
          <p:cNvSpPr/>
          <p:nvPr/>
        </p:nvSpPr>
        <p:spPr>
          <a:xfrm>
            <a:off x="197662" y="265725"/>
            <a:ext cx="3012603" cy="617343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다문화가족 자녀성장지원사업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en-US" altLang="ko-KR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_</a:t>
            </a:r>
            <a:r>
              <a:rPr lang="ko-KR" altLang="en-US" sz="1600" dirty="0" err="1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다재다능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초기면접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9B2C2B1-4A68-45B8-BD27-CE5690A2D5AF}"/>
              </a:ext>
            </a:extLst>
          </p:cNvPr>
          <p:cNvSpPr txBox="1"/>
          <p:nvPr/>
        </p:nvSpPr>
        <p:spPr>
          <a:xfrm>
            <a:off x="116632" y="6804248"/>
            <a:ext cx="3117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결혼이주여성의 능력을 활용해 베트남어 교육을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아동</a:t>
            </a:r>
            <a:r>
              <a:rPr lang="en-US" altLang="ko-KR" sz="1200" dirty="0"/>
              <a:t>‧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청소년에게 무료로 제공합니다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42" name="양쪽 모서리가 둥근 사각형 29">
            <a:extLst>
              <a:ext uri="{FF2B5EF4-FFF2-40B4-BE49-F238E27FC236}">
                <a16:creationId xmlns:a16="http://schemas.microsoft.com/office/drawing/2014/main" id="{3E372990-6376-4D20-ACAD-49B70F600A1C}"/>
              </a:ext>
            </a:extLst>
          </p:cNvPr>
          <p:cNvSpPr/>
          <p:nvPr/>
        </p:nvSpPr>
        <p:spPr>
          <a:xfrm>
            <a:off x="3524539" y="362569"/>
            <a:ext cx="3013200" cy="2787155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7CAC058-CCD3-40FE-B9EC-BE7B920A34DB}"/>
              </a:ext>
            </a:extLst>
          </p:cNvPr>
          <p:cNvSpPr txBox="1"/>
          <p:nvPr/>
        </p:nvSpPr>
        <p:spPr>
          <a:xfrm>
            <a:off x="3492461" y="1259632"/>
            <a:ext cx="3161468" cy="1917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결혼이민자 및 다문화가족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20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명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선착순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교육기간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3.23.(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)~4.3.(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 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매주 월요일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,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금요일</a:t>
            </a:r>
            <a:endParaRPr lang="en-US" altLang="ko-KR" sz="1000" spc="-1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출장시험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4.6.(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9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시부터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센터 글로벌교육관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학과시험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사전교육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교통안전교육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         </a:t>
            </a: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이동학과 시스템 출장시험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3.9.(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)~3.20.(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금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영어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중국어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베트남어 </a:t>
            </a:r>
            <a:r>
              <a:rPr lang="ko-KR" altLang="en-US" sz="1000" spc="-100" dirty="0" err="1">
                <a:latin typeface="굴림" panose="020B0600000101010101" pitchFamily="50" charset="-127"/>
                <a:ea typeface="굴림" panose="020B0600000101010101" pitchFamily="50" charset="-127"/>
              </a:rPr>
              <a:t>응시료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무료</a:t>
            </a:r>
            <a:r>
              <a:rPr lang="en-US" altLang="ko-KR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/ 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1000" spc="-100" dirty="0" err="1">
                <a:latin typeface="굴림" panose="020B0600000101010101" pitchFamily="50" charset="-127"/>
                <a:ea typeface="굴림" panose="020B0600000101010101" pitchFamily="50" charset="-127"/>
              </a:rPr>
              <a:t>한국어응시료</a:t>
            </a:r>
            <a:r>
              <a:rPr lang="ko-KR" altLang="en-US" sz="1000" spc="-100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10,000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원 별도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신청방법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신청서 작성 후 내방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이메일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/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팩스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9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6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6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960" b="1" dirty="0">
                <a:latin typeface="굴림" panose="020B0600000101010101" pitchFamily="50" charset="-127"/>
                <a:ea typeface="굴림" panose="020B0600000101010101" pitchFamily="50" charset="-127"/>
              </a:rPr>
              <a:t>교육</a:t>
            </a:r>
            <a:r>
              <a:rPr lang="en-US" altLang="ko-KR" sz="96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6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문화팀</a:t>
            </a:r>
            <a:r>
              <a:rPr lang="ko-KR" altLang="en-US" sz="96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96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배창용</a:t>
            </a:r>
            <a:endParaRPr lang="en-US" altLang="ko-KR" sz="96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76DD32-ADFB-43CA-8515-9B11EB6A3D31}"/>
              </a:ext>
            </a:extLst>
          </p:cNvPr>
          <p:cNvSpPr txBox="1"/>
          <p:nvPr/>
        </p:nvSpPr>
        <p:spPr>
          <a:xfrm>
            <a:off x="3522199" y="755576"/>
            <a:ext cx="31175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영어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,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중국어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,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베트남어로 가까운 의성에서 운전면허시험을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준비하고 응시할 수 있는 시간입니다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  <a:endParaRPr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</p:txBody>
      </p:sp>
      <p:sp>
        <p:nvSpPr>
          <p:cNvPr id="50" name="양쪽 모서리가 둥근 사각형 45">
            <a:extLst>
              <a:ext uri="{FF2B5EF4-FFF2-40B4-BE49-F238E27FC236}">
                <a16:creationId xmlns:a16="http://schemas.microsoft.com/office/drawing/2014/main" id="{25BAF734-56DB-4ACF-8ADF-5688617128ED}"/>
              </a:ext>
            </a:extLst>
          </p:cNvPr>
          <p:cNvSpPr/>
          <p:nvPr/>
        </p:nvSpPr>
        <p:spPr>
          <a:xfrm>
            <a:off x="183057" y="2696657"/>
            <a:ext cx="3001577" cy="3491092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양쪽 모서리가 둥근 사각형 76">
            <a:extLst>
              <a:ext uri="{FF2B5EF4-FFF2-40B4-BE49-F238E27FC236}">
                <a16:creationId xmlns:a16="http://schemas.microsoft.com/office/drawing/2014/main" id="{19A6B386-367D-4DC3-8BCA-BDBD409BFB8B}"/>
              </a:ext>
            </a:extLst>
          </p:cNvPr>
          <p:cNvSpPr/>
          <p:nvPr/>
        </p:nvSpPr>
        <p:spPr>
          <a:xfrm>
            <a:off x="183057" y="2585830"/>
            <a:ext cx="3012603" cy="540000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err="1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의성군공동육아나눔터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</a:t>
            </a:r>
            <a:endParaRPr lang="en-US" altLang="ko-KR" sz="1600" dirty="0">
              <a:solidFill>
                <a:schemeClr val="bg1"/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en-US" altLang="ko-KR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2020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년 초등 돌봄 교실 안내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D82D7D4-787E-4157-B114-7DD86160E791}"/>
              </a:ext>
            </a:extLst>
          </p:cNvPr>
          <p:cNvSpPr txBox="1"/>
          <p:nvPr/>
        </p:nvSpPr>
        <p:spPr>
          <a:xfrm>
            <a:off x="112435" y="3133581"/>
            <a:ext cx="3089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부모의 육아부담을 경감하고 양육 친화적인 사회환경을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구축하고자 마련된 안전한 자녀 돌봄 공간에서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다양한 프로그램을 진행합니다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0C3BCC7-5831-4479-9586-C3510C1F8C52}"/>
              </a:ext>
            </a:extLst>
          </p:cNvPr>
          <p:cNvSpPr txBox="1"/>
          <p:nvPr/>
        </p:nvSpPr>
        <p:spPr>
          <a:xfrm>
            <a:off x="149651" y="3707904"/>
            <a:ext cx="3207341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관내 초등학교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1~3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학년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맞벌이가정 우선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2020.3.2.(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)~2021.2.28.(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일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의성군공동육아나눔터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방과 후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아동돌봄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안전한 보호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상시프로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그램 운영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950" dirty="0" err="1">
                <a:latin typeface="굴림" panose="020B0600000101010101" pitchFamily="50" charset="-127"/>
                <a:ea typeface="굴림" panose="020B0600000101010101" pitchFamily="50" charset="-127"/>
              </a:rPr>
              <a:t>입퇴실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 관리</a:t>
            </a:r>
            <a:r>
              <a:rPr lang="en-US" altLang="ko-KR" sz="95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부모의 소통 및 </a:t>
            </a:r>
            <a:endParaRPr lang="en-US" altLang="ko-KR" sz="95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ko-KR" altLang="en-US" sz="95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 교류공간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제공 등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이용료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무료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algn="ctr"/>
            <a:r>
              <a:rPr lang="en-US" altLang="ko-KR" sz="1200" dirty="0">
                <a:latin typeface="a카툰" panose="02020600000000000000" pitchFamily="18" charset="-127"/>
                <a:ea typeface="a카툰" panose="02020600000000000000" pitchFamily="18" charset="-127"/>
              </a:rPr>
              <a:t>&lt;</a:t>
            </a:r>
            <a:r>
              <a:rPr lang="ko-KR" altLang="en-US" sz="1200" dirty="0" err="1">
                <a:latin typeface="a카툰" panose="02020600000000000000" pitchFamily="18" charset="-127"/>
                <a:ea typeface="a카툰" panose="02020600000000000000" pitchFamily="18" charset="-127"/>
              </a:rPr>
              <a:t>의성군공동육아나눔터</a:t>
            </a:r>
            <a:r>
              <a:rPr lang="ko-KR" altLang="en-US" sz="1200" dirty="0">
                <a:latin typeface="a카툰" panose="02020600000000000000" pitchFamily="18" charset="-127"/>
                <a:ea typeface="a카툰" panose="02020600000000000000" pitchFamily="18" charset="-127"/>
              </a:rPr>
              <a:t> 자원봉사자 모집</a:t>
            </a:r>
            <a:r>
              <a:rPr lang="en-US" altLang="ko-KR" sz="1200" dirty="0">
                <a:latin typeface="a카툰" panose="02020600000000000000" pitchFamily="18" charset="-127"/>
                <a:ea typeface="a카툰" panose="02020600000000000000" pitchFamily="18" charset="-127"/>
              </a:rPr>
              <a:t>&gt;</a:t>
            </a:r>
          </a:p>
          <a:p>
            <a:endParaRPr lang="en-US" altLang="ko-KR" sz="7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봉사장소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의성군공동육아나눔터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봉사시간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평일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09:00~18:00(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시간조정 가능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봉사내용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보드게임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 err="1">
                <a:latin typeface="굴림" panose="020B0600000101010101" pitchFamily="50" charset="-127"/>
                <a:ea typeface="굴림" panose="020B0600000101010101" pitchFamily="50" charset="-127"/>
              </a:rPr>
              <a:t>종이접기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바깥놀이 등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                  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다양한 활동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,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운영지원 등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문의 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832-5448, 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특화</a:t>
            </a:r>
            <a:r>
              <a:rPr lang="en-US" altLang="ko-KR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1000" b="1" dirty="0">
                <a:latin typeface="굴림" panose="020B0600000101010101" pitchFamily="50" charset="-127"/>
                <a:ea typeface="굴림" panose="020B0600000101010101" pitchFamily="50" charset="-127"/>
              </a:rPr>
              <a:t>운영지원팀 이미희</a:t>
            </a:r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4" name="양쪽 모서리가 둥근 사각형 76">
            <a:extLst>
              <a:ext uri="{FF2B5EF4-FFF2-40B4-BE49-F238E27FC236}">
                <a16:creationId xmlns:a16="http://schemas.microsoft.com/office/drawing/2014/main" id="{05DCD6C9-F4F2-40CC-8DEB-382E8368301A}"/>
              </a:ext>
            </a:extLst>
          </p:cNvPr>
          <p:cNvSpPr/>
          <p:nvPr/>
        </p:nvSpPr>
        <p:spPr>
          <a:xfrm>
            <a:off x="3507994" y="151444"/>
            <a:ext cx="3029745" cy="561888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다문화가족 운전면허교실</a:t>
            </a:r>
          </a:p>
        </p:txBody>
      </p:sp>
      <p:sp>
        <p:nvSpPr>
          <p:cNvPr id="55" name="양쪽 모서리가 둥근 사각형 59">
            <a:extLst>
              <a:ext uri="{FF2B5EF4-FFF2-40B4-BE49-F238E27FC236}">
                <a16:creationId xmlns:a16="http://schemas.microsoft.com/office/drawing/2014/main" id="{E2510778-682D-4583-B009-CC265BE82758}"/>
              </a:ext>
            </a:extLst>
          </p:cNvPr>
          <p:cNvSpPr/>
          <p:nvPr/>
        </p:nvSpPr>
        <p:spPr>
          <a:xfrm>
            <a:off x="3515433" y="3265488"/>
            <a:ext cx="3013200" cy="2031112"/>
          </a:xfrm>
          <a:prstGeom prst="round2SameRect">
            <a:avLst>
              <a:gd name="adj1" fmla="val 10135"/>
              <a:gd name="adj2" fmla="val 0"/>
            </a:avLst>
          </a:prstGeom>
          <a:noFill/>
          <a:ln w="317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EDCDECF-BB03-4CEA-850F-A558F936B1DE}"/>
              </a:ext>
            </a:extLst>
          </p:cNvPr>
          <p:cNvSpPr txBox="1"/>
          <p:nvPr/>
        </p:nvSpPr>
        <p:spPr>
          <a:xfrm>
            <a:off x="3492461" y="3781154"/>
            <a:ext cx="3089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다문화가족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</a:t>
            </a:r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및 결혼이민자의 안정적 한국생활적응과 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범죄피해 예방을 위한 범죄예방교육 및 홍보를 </a:t>
            </a:r>
            <a:endParaRPr lang="en-US" altLang="ko-KR" sz="1200" dirty="0">
              <a:solidFill>
                <a:schemeClr val="bg1">
                  <a:lumMod val="50000"/>
                </a:schemeClr>
              </a:solidFill>
              <a:latin typeface="a카툰" panose="02020600000000000000" pitchFamily="18" charset="-127"/>
              <a:ea typeface="a카툰" panose="02020600000000000000" pitchFamily="18" charset="-127"/>
            </a:endParaRPr>
          </a:p>
          <a:p>
            <a:pPr algn="ctr"/>
            <a:r>
              <a:rPr lang="ko-KR" altLang="en-US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실시하고자 합니다</a:t>
            </a:r>
            <a:r>
              <a:rPr lang="en-US" altLang="ko-KR" sz="1200" dirty="0">
                <a:solidFill>
                  <a:schemeClr val="bg1">
                    <a:lumMod val="50000"/>
                  </a:schemeClr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62397A9-EDD1-4D56-8464-A9A24DD924A3}"/>
              </a:ext>
            </a:extLst>
          </p:cNvPr>
          <p:cNvSpPr txBox="1"/>
          <p:nvPr/>
        </p:nvSpPr>
        <p:spPr>
          <a:xfrm>
            <a:off x="3522199" y="4427984"/>
            <a:ext cx="3065077" cy="697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대상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의성군 거주 다문화가족 및 결혼이민자 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기간 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: 2020.3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~2020.5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월 총</a:t>
            </a:r>
            <a:r>
              <a:rPr lang="en-US" altLang="ko-KR" sz="1000" dirty="0">
                <a:latin typeface="굴림" panose="020B0600000101010101" pitchFamily="50" charset="-127"/>
                <a:ea typeface="굴림" panose="020B0600000101010101" pitchFamily="50" charset="-127"/>
              </a:rPr>
              <a:t>6</a:t>
            </a:r>
            <a:r>
              <a:rPr lang="ko-KR" altLang="en-US" sz="1000" dirty="0">
                <a:latin typeface="굴림" panose="020B0600000101010101" pitchFamily="50" charset="-127"/>
                <a:ea typeface="굴림" panose="020B0600000101010101" pitchFamily="50" charset="-127"/>
              </a:rPr>
              <a:t>회</a:t>
            </a:r>
            <a:endParaRPr lang="en-US" altLang="ko-KR" sz="1000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endParaRPr lang="en-US" altLang="ko-KR" sz="100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신청 및 문의 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: 832-5440, </a:t>
            </a: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특화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·</a:t>
            </a:r>
            <a:r>
              <a:rPr lang="ko-KR" altLang="en-US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운영지원팀</a:t>
            </a:r>
            <a:r>
              <a:rPr lang="en-US" altLang="ko-KR" sz="930" b="1" dirty="0">
                <a:latin typeface="굴림" panose="020B0600000101010101" pitchFamily="50" charset="-127"/>
                <a:ea typeface="굴림" panose="020B0600000101010101" pitchFamily="50" charset="-127"/>
              </a:rPr>
              <a:t> </a:t>
            </a:r>
            <a:r>
              <a:rPr lang="ko-KR" altLang="en-US" sz="930" b="1" dirty="0" err="1">
                <a:latin typeface="굴림" panose="020B0600000101010101" pitchFamily="50" charset="-127"/>
                <a:ea typeface="굴림" panose="020B0600000101010101" pitchFamily="50" charset="-127"/>
              </a:rPr>
              <a:t>우병성</a:t>
            </a:r>
            <a:endParaRPr lang="en-US" altLang="ko-KR" sz="930" b="1" dirty="0">
              <a:latin typeface="굴림" panose="020B0600000101010101" pitchFamily="50" charset="-127"/>
              <a:ea typeface="굴림" panose="020B0600000101010101" pitchFamily="50" charset="-127"/>
            </a:endParaRPr>
          </a:p>
        </p:txBody>
      </p:sp>
      <p:sp>
        <p:nvSpPr>
          <p:cNvPr id="58" name="양쪽 모서리가 둥근 사각형 76">
            <a:extLst>
              <a:ext uri="{FF2B5EF4-FFF2-40B4-BE49-F238E27FC236}">
                <a16:creationId xmlns:a16="http://schemas.microsoft.com/office/drawing/2014/main" id="{B20835D9-13AB-43F2-8D1B-EB903380F4BE}"/>
              </a:ext>
            </a:extLst>
          </p:cNvPr>
          <p:cNvSpPr/>
          <p:nvPr/>
        </p:nvSpPr>
        <p:spPr>
          <a:xfrm>
            <a:off x="3516030" y="3246944"/>
            <a:ext cx="3012603" cy="464156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FF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 err="1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다문화가족범죄예방교육</a:t>
            </a:r>
            <a:r>
              <a:rPr lang="ko-KR" altLang="en-US" sz="1600" dirty="0">
                <a:solidFill>
                  <a:schemeClr val="bg1"/>
                </a:solidFill>
                <a:latin typeface="a카툰" panose="02020600000000000000" pitchFamily="18" charset="-127"/>
                <a:ea typeface="a카툰" panose="02020600000000000000" pitchFamily="18" charset="-127"/>
              </a:rPr>
              <a:t> 및 홍보</a:t>
            </a:r>
          </a:p>
        </p:txBody>
      </p:sp>
    </p:spTree>
    <p:extLst>
      <p:ext uri="{BB962C8B-B14F-4D97-AF65-F5344CB8AC3E}">
        <p14:creationId xmlns:p14="http://schemas.microsoft.com/office/powerpoint/2010/main" val="3212681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800" dirty="0" smtClean="0">
            <a:latin typeface="굴림"/>
            <a:ea typeface="굴림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16015</TotalTime>
  <Words>1102</Words>
  <Application>Microsoft Office PowerPoint</Application>
  <PresentationFormat>화면 슬라이드 쇼(4:3)</PresentationFormat>
  <Paragraphs>176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a심포니</vt:lpstr>
      <vt:lpstr>a카툰</vt:lpstr>
      <vt:lpstr>굴림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ye</dc:creator>
  <cp:lastModifiedBy>user</cp:lastModifiedBy>
  <cp:revision>822</cp:revision>
  <cp:lastPrinted>2020-02-18T07:55:33Z</cp:lastPrinted>
  <dcterms:created xsi:type="dcterms:W3CDTF">2016-02-01T02:44:44Z</dcterms:created>
  <dcterms:modified xsi:type="dcterms:W3CDTF">2020-02-18T09:30:44Z</dcterms:modified>
</cp:coreProperties>
</file>